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1" r:id="rId6"/>
    <p:sldId id="257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/>
    <p:restoredTop sz="94660"/>
  </p:normalViewPr>
  <p:slideViewPr>
    <p:cSldViewPr snapToGrid="0" showGuides="1">
      <p:cViewPr varScale="1">
        <p:scale>
          <a:sx n="93" d="100"/>
          <a:sy n="93" d="100"/>
        </p:scale>
        <p:origin x="72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文本框 3"/>
          <p:cNvSpPr txBox="1"/>
          <p:nvPr/>
        </p:nvSpPr>
        <p:spPr>
          <a:xfrm>
            <a:off x="831850" y="574675"/>
            <a:ext cx="6308725" cy="615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sz="1600" b="1" dirty="0">
                <a:latin typeface="Calibri" panose="020F0502020204030204" charset="0"/>
                <a:ea typeface="微软雅黑" panose="020B0503020204020204" charset="-122"/>
              </a:rPr>
              <a:t>SDR core PCBA board features:</a:t>
            </a:r>
            <a:endParaRPr lang="zh-CN" sz="1600" b="1" dirty="0">
              <a:latin typeface="Calibri" panose="020F0502020204030204" charset="0"/>
              <a:ea typeface="微软雅黑" panose="020B0503020204020204" charset="-122"/>
            </a:endParaRPr>
          </a:p>
          <a:p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r>
              <a:rPr lang="zh-CN" sz="1600" dirty="0">
                <a:latin typeface="Calibri" panose="020F0502020204030204" charset="0"/>
                <a:ea typeface="微软雅黑" panose="020B0503020204020204" charset="-122"/>
              </a:rPr>
              <a:t>1. SDR platform consisting of FPGA and RF direct acquisition transceiver</a:t>
            </a:r>
            <a:r>
              <a:rPr lang="en-US" altLang="zh-CN" sz="1600" dirty="0">
                <a:latin typeface="Calibri" panose="020F0502020204030204" charset="0"/>
                <a:ea typeface="微软雅黑" panose="020B0503020204020204" charset="-122"/>
              </a:rPr>
              <a:t>.</a:t>
            </a:r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r>
              <a:rPr lang="zh-CN" sz="1600" dirty="0">
                <a:latin typeface="Calibri" panose="020F0502020204030204" charset="0"/>
                <a:ea typeface="微软雅黑" panose="020B0503020204020204" charset="-122"/>
              </a:rPr>
              <a:t>2. 100K logic resources, 424 18*18 multipliers, resource-rich FPGA</a:t>
            </a:r>
            <a:r>
              <a:rPr lang="en-US" altLang="zh-CN" sz="1600" dirty="0">
                <a:latin typeface="Calibri" panose="020F0502020204030204" charset="0"/>
                <a:ea typeface="微软雅黑" panose="020B0503020204020204" charset="-122"/>
              </a:rPr>
              <a:t>.</a:t>
            </a:r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r>
              <a:rPr lang="zh-CN" sz="1600" dirty="0">
                <a:latin typeface="Calibri" panose="020F0502020204030204" charset="0"/>
                <a:ea typeface="微软雅黑" panose="020B0503020204020204" charset="-122"/>
              </a:rPr>
              <a:t>3. 4T4R 14-bit ADC and DAC RF direct sampling transceiver</a:t>
            </a:r>
            <a:r>
              <a:rPr lang="en-US" altLang="zh-CN" sz="1600" dirty="0">
                <a:latin typeface="Calibri" panose="020F0502020204030204" charset="0"/>
                <a:ea typeface="微软雅黑" panose="020B0503020204020204" charset="-122"/>
              </a:rPr>
              <a:t>.</a:t>
            </a:r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r>
              <a:rPr lang="zh-CN" sz="1600" dirty="0">
                <a:latin typeface="Calibri" panose="020F0502020204030204" charset="0"/>
                <a:ea typeface="微软雅黑" panose="020B0503020204020204" charset="-122"/>
              </a:rPr>
              <a:t>4. Working frequency: 400MHz~8000MHz</a:t>
            </a:r>
            <a:r>
              <a:rPr lang="en-US" altLang="zh-CN" sz="1600" dirty="0">
                <a:latin typeface="Calibri" panose="020F0502020204030204" charset="0"/>
                <a:ea typeface="微软雅黑" panose="020B0503020204020204" charset="-122"/>
              </a:rPr>
              <a:t>.</a:t>
            </a:r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r>
              <a:rPr lang="zh-CN" sz="1600" dirty="0">
                <a:latin typeface="Calibri" panose="020F0502020204030204" charset="0"/>
                <a:ea typeface="微软雅黑" panose="020B0503020204020204" charset="-122"/>
              </a:rPr>
              <a:t>5. Large scanning bandwidth, currently supports the maximum sampling bandwidth of 160MHz per channel; It can be designed to support a maximum sampling bandwidth of 800MHz per channel</a:t>
            </a:r>
            <a:r>
              <a:rPr lang="en-US" altLang="zh-CN" sz="1600" dirty="0">
                <a:latin typeface="Calibri" panose="020F0502020204030204" charset="0"/>
                <a:ea typeface="微软雅黑" panose="020B0503020204020204" charset="-122"/>
              </a:rPr>
              <a:t>.</a:t>
            </a:r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r>
              <a:rPr lang="zh-CN" sz="1600" dirty="0">
                <a:latin typeface="Calibri" panose="020F0502020204030204" charset="0"/>
                <a:ea typeface="微软雅黑" panose="020B0503020204020204" charset="-122"/>
              </a:rPr>
              <a:t>6. 32 bit high-precision frequency control</a:t>
            </a:r>
            <a:r>
              <a:rPr lang="en-US" altLang="zh-CN" sz="1600" dirty="0">
                <a:latin typeface="Calibri" panose="020F0502020204030204" charset="0"/>
                <a:ea typeface="微软雅黑" panose="020B0503020204020204" charset="-122"/>
              </a:rPr>
              <a:t>.</a:t>
            </a:r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r>
              <a:rPr lang="zh-CN" sz="1600" dirty="0">
                <a:latin typeface="Calibri" panose="020F0502020204030204" charset="0"/>
                <a:ea typeface="微软雅黑" panose="020B0503020204020204" charset="-122"/>
              </a:rPr>
              <a:t>7. Each RF channel, input and output have DSA built-in, and the attenuation range is 0~31dB</a:t>
            </a:r>
            <a:r>
              <a:rPr lang="en-US" altLang="zh-CN" sz="1600" dirty="0">
                <a:latin typeface="Calibri" panose="020F0502020204030204" charset="0"/>
                <a:ea typeface="微软雅黑" panose="020B0503020204020204" charset="-122"/>
              </a:rPr>
              <a:t>.</a:t>
            </a:r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r>
              <a:rPr lang="zh-CN" sz="1600" dirty="0">
                <a:latin typeface="Calibri" panose="020F0502020204030204" charset="0"/>
                <a:ea typeface="微软雅黑" panose="020B0503020204020204" charset="-122"/>
              </a:rPr>
              <a:t>8. No LO leakage and I/Q imbalance</a:t>
            </a:r>
            <a:r>
              <a:rPr lang="en-US" altLang="zh-CN" sz="1600" dirty="0">
                <a:latin typeface="Calibri" panose="020F0502020204030204" charset="0"/>
                <a:ea typeface="微软雅黑" panose="020B0503020204020204" charset="-122"/>
              </a:rPr>
              <a:t>.</a:t>
            </a:r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  <a:p>
            <a:r>
              <a:rPr lang="zh-CN" sz="1600" dirty="0">
                <a:latin typeface="Calibri" panose="020F0502020204030204" charset="0"/>
                <a:ea typeface="微软雅黑" panose="020B0503020204020204" charset="-122"/>
              </a:rPr>
              <a:t>9. Application: public network 3G, 4G, 5G, TDD and FDD mobile communications, signal monitoring systems, other radio radar and detection, private network communication systems, etc</a:t>
            </a:r>
            <a:r>
              <a:rPr lang="en-US" altLang="zh-CN" sz="1600" dirty="0">
                <a:latin typeface="Calibri" panose="020F0502020204030204" charset="0"/>
                <a:ea typeface="微软雅黑" panose="020B0503020204020204" charset="-122"/>
              </a:rPr>
              <a:t>.</a:t>
            </a:r>
            <a:r>
              <a:rPr lang="zh-CN" sz="1600" dirty="0">
                <a:latin typeface="Calibri" panose="020F0502020204030204" charset="0"/>
                <a:ea typeface="微软雅黑" panose="020B0503020204020204" charset="-122"/>
              </a:rPr>
              <a:t> </a:t>
            </a:r>
            <a:endParaRPr lang="zh-CN" sz="1600" dirty="0">
              <a:latin typeface="Calibri" panose="020F0502020204030204" charset="0"/>
              <a:ea typeface="微软雅黑" panose="020B0503020204020204" charset="-122"/>
            </a:endParaRPr>
          </a:p>
        </p:txBody>
      </p:sp>
      <p:pic>
        <p:nvPicPr>
          <p:cNvPr id="205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4738" y="1576388"/>
            <a:ext cx="4027487" cy="3822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lIns="91440" tIns="45720" rIns="91440" bIns="45720" anchor="ctr" anchorCtr="0"/>
          <a:p>
            <a:r>
              <a:rPr lang="en-US" altLang="zh-CN" dirty="0"/>
              <a:t>Card Diagram</a:t>
            </a:r>
            <a:r>
              <a:rPr lang="zh-CN" altLang="en-US" dirty="0"/>
              <a:t>①</a:t>
            </a:r>
            <a:endParaRPr lang="zh-CN" altLang="en-US" dirty="0"/>
          </a:p>
        </p:txBody>
      </p:sp>
      <p:pic>
        <p:nvPicPr>
          <p:cNvPr id="3074" name="内容占位符 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09800" y="2179638"/>
            <a:ext cx="7772400" cy="3643312"/>
          </a:xfrm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lIns="91440" tIns="45720" rIns="91440" bIns="45720" anchor="ctr" anchorCtr="0"/>
          <a:p>
            <a:r>
              <a:rPr lang="en-US" altLang="zh-CN" dirty="0"/>
              <a:t>Card Diagram</a:t>
            </a:r>
            <a:r>
              <a:rPr lang="zh-CN" altLang="en-US" dirty="0"/>
              <a:t>②</a:t>
            </a:r>
            <a:endParaRPr lang="zh-CN" altLang="en-US" dirty="0"/>
          </a:p>
        </p:txBody>
      </p:sp>
      <p:pic>
        <p:nvPicPr>
          <p:cNvPr id="4098" name="内容占位符 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803650" y="1825625"/>
            <a:ext cx="4584700" cy="4351338"/>
          </a:xfrm>
          <a:ln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lIns="91440" tIns="45720" rIns="91440" bIns="45720" anchor="ctr" anchorCtr="0"/>
          <a:p>
            <a:r>
              <a:rPr lang="en-US" altLang="zh-CN" dirty="0">
                <a:sym typeface="微软雅黑" panose="020B0503020204020204" charset="-122"/>
              </a:rPr>
              <a:t>Card Diagram</a:t>
            </a:r>
            <a:r>
              <a:rPr lang="zh-CN" altLang="en-US" dirty="0">
                <a:sym typeface="微软雅黑" panose="020B0503020204020204" charset="-122"/>
              </a:rPr>
              <a:t>③</a:t>
            </a:r>
            <a:endParaRPr lang="zh-CN" altLang="en-US" dirty="0">
              <a:sym typeface="微软雅黑" panose="020B0503020204020204" charset="-122"/>
            </a:endParaRPr>
          </a:p>
        </p:txBody>
      </p:sp>
      <p:pic>
        <p:nvPicPr>
          <p:cNvPr id="5122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952750" y="1666875"/>
            <a:ext cx="6515100" cy="4510088"/>
          </a:xfrm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lIns="91440" tIns="45720" rIns="91440" bIns="45720" anchor="ctr" anchorCtr="0"/>
          <a:p>
            <a:r>
              <a:rPr lang="en-US" altLang="zh-CN" dirty="0"/>
              <a:t>Typical Application</a:t>
            </a:r>
            <a:endParaRPr lang="en-US" altLang="zh-CN" dirty="0"/>
          </a:p>
        </p:txBody>
      </p:sp>
      <p:pic>
        <p:nvPicPr>
          <p:cNvPr id="6146" name="内容占位符 4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23900" y="1473200"/>
            <a:ext cx="10801350" cy="5038725"/>
          </a:xfrm>
          <a:ln/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commondata" val="eyJoZGlkIjoiZDIxODFjMTU1ZmI4N2YyNDM1ZTVmYmJmYmVjNTE5Mzg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857</Words>
  <Application>WPS 演示</Application>
  <PresentationFormat>宽屏</PresentationFormat>
  <Paragraphs>28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Wave Luo</cp:lastModifiedBy>
  <cp:revision>19</cp:revision>
  <dcterms:created xsi:type="dcterms:W3CDTF">2023-08-09T12:44:00Z</dcterms:created>
  <dcterms:modified xsi:type="dcterms:W3CDTF">2024-09-25T03:17:26Z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E609C064E07F4DAB816421B0368A0B23_13</vt:lpwstr>
  </property>
  <property fmtid="{D5CDD505-2E9C-101B-9397-08002B2CF9AE}" pid="3" name="KSOProductBuildVer">
    <vt:lpwstr>2052-12.1.0.18276</vt:lpwstr>
  </property>
</Properties>
</file>